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lacial Indifference Bold" charset="1" panose="00000800000000000000"/>
      <p:regular r:id="rId15"/>
    </p:embeddedFont>
    <p:embeddedFont>
      <p:font typeface="Glacial Indifference" charset="1" panose="00000000000000000000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5.jpeg" Type="http://schemas.openxmlformats.org/officeDocument/2006/relationships/image"/><Relationship Id="rId13" Target="../media/VAGjxaEnN8M.mp4" Type="http://schemas.openxmlformats.org/officeDocument/2006/relationships/video"/><Relationship Id="rId14" Target="../media/VAGjxaEnN8M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2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263682"/>
            <a:ext cx="4114800" cy="994618"/>
          </a:xfrm>
          <a:custGeom>
            <a:avLst/>
            <a:gdLst/>
            <a:ahLst/>
            <a:cxnLst/>
            <a:rect r="r" b="b" t="t" l="l"/>
            <a:pathLst>
              <a:path h="994618" w="4114800">
                <a:moveTo>
                  <a:pt x="0" y="0"/>
                </a:moveTo>
                <a:lnTo>
                  <a:pt x="4114800" y="0"/>
                </a:lnTo>
                <a:lnTo>
                  <a:pt x="4114800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264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12337">
            <a:off x="12088507" y="5926697"/>
            <a:ext cx="8270521" cy="7353245"/>
          </a:xfrm>
          <a:custGeom>
            <a:avLst/>
            <a:gdLst/>
            <a:ahLst/>
            <a:cxnLst/>
            <a:rect r="r" b="b" t="t" l="l"/>
            <a:pathLst>
              <a:path h="7353245" w="8270521">
                <a:moveTo>
                  <a:pt x="0" y="0"/>
                </a:moveTo>
                <a:lnTo>
                  <a:pt x="8270521" y="0"/>
                </a:lnTo>
                <a:lnTo>
                  <a:pt x="8270521" y="7353245"/>
                </a:lnTo>
                <a:lnTo>
                  <a:pt x="0" y="7353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1608" y="410661"/>
            <a:ext cx="15779120" cy="301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9"/>
              </a:lnSpc>
            </a:pPr>
            <a:r>
              <a:rPr lang="en-US" sz="709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AI-POWERED PERSONAL TUTOR: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 Scalable, Adaptive Learning System for Enhanced Student Engagementaph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42300" y="7197553"/>
            <a:ext cx="3059016" cy="739417"/>
          </a:xfrm>
          <a:custGeom>
            <a:avLst/>
            <a:gdLst/>
            <a:ahLst/>
            <a:cxnLst/>
            <a:rect r="r" b="b" t="t" l="l"/>
            <a:pathLst>
              <a:path h="739417" w="3059016">
                <a:moveTo>
                  <a:pt x="0" y="0"/>
                </a:moveTo>
                <a:lnTo>
                  <a:pt x="3059016" y="0"/>
                </a:lnTo>
                <a:lnTo>
                  <a:pt x="3059016" y="739416"/>
                </a:lnTo>
                <a:lnTo>
                  <a:pt x="0" y="739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2641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082730" y="9258300"/>
            <a:ext cx="353140" cy="353140"/>
            <a:chOff x="0" y="0"/>
            <a:chExt cx="4064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17108" y="9258300"/>
            <a:ext cx="353140" cy="353140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CD73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406791" y="6097722"/>
            <a:ext cx="1469539" cy="1469539"/>
          </a:xfrm>
          <a:custGeom>
            <a:avLst/>
            <a:gdLst/>
            <a:ahLst/>
            <a:cxnLst/>
            <a:rect r="r" b="b" t="t" l="l"/>
            <a:pathLst>
              <a:path h="1469539" w="1469539">
                <a:moveTo>
                  <a:pt x="0" y="0"/>
                </a:moveTo>
                <a:lnTo>
                  <a:pt x="1469538" y="0"/>
                </a:lnTo>
                <a:lnTo>
                  <a:pt x="1469538" y="1469539"/>
                </a:lnTo>
                <a:lnTo>
                  <a:pt x="0" y="1469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666865">
            <a:off x="-2142840" y="-1230188"/>
            <a:ext cx="5717475" cy="5083355"/>
          </a:xfrm>
          <a:custGeom>
            <a:avLst/>
            <a:gdLst/>
            <a:ahLst/>
            <a:cxnLst/>
            <a:rect r="r" b="b" t="t" l="l"/>
            <a:pathLst>
              <a:path h="5083355" w="5717475">
                <a:moveTo>
                  <a:pt x="0" y="0"/>
                </a:moveTo>
                <a:lnTo>
                  <a:pt x="5717475" y="0"/>
                </a:lnTo>
                <a:lnTo>
                  <a:pt x="5717475" y="5083355"/>
                </a:lnTo>
                <a:lnTo>
                  <a:pt x="0" y="5083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131701">
            <a:off x="-2296924" y="-3346241"/>
            <a:ext cx="5604927" cy="5827429"/>
          </a:xfrm>
          <a:custGeom>
            <a:avLst/>
            <a:gdLst/>
            <a:ahLst/>
            <a:cxnLst/>
            <a:rect r="r" b="b" t="t" l="l"/>
            <a:pathLst>
              <a:path h="5827429" w="5604927">
                <a:moveTo>
                  <a:pt x="0" y="0"/>
                </a:moveTo>
                <a:lnTo>
                  <a:pt x="5604928" y="0"/>
                </a:lnTo>
                <a:lnTo>
                  <a:pt x="5604928" y="5827429"/>
                </a:lnTo>
                <a:lnTo>
                  <a:pt x="0" y="5827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56319" y="3221980"/>
            <a:ext cx="570870" cy="2082166"/>
            <a:chOff x="0" y="0"/>
            <a:chExt cx="150353" cy="5483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0353" cy="548389"/>
            </a:xfrm>
            <a:custGeom>
              <a:avLst/>
              <a:gdLst/>
              <a:ahLst/>
              <a:cxnLst/>
              <a:rect r="r" b="b" t="t" l="l"/>
              <a:pathLst>
                <a:path h="548389" w="150353">
                  <a:moveTo>
                    <a:pt x="75176" y="0"/>
                  </a:moveTo>
                  <a:lnTo>
                    <a:pt x="75176" y="0"/>
                  </a:lnTo>
                  <a:cubicBezTo>
                    <a:pt x="95114" y="0"/>
                    <a:pt x="114236" y="7920"/>
                    <a:pt x="128334" y="22019"/>
                  </a:cubicBezTo>
                  <a:cubicBezTo>
                    <a:pt x="142432" y="36117"/>
                    <a:pt x="150353" y="55238"/>
                    <a:pt x="150353" y="75176"/>
                  </a:cubicBezTo>
                  <a:lnTo>
                    <a:pt x="150353" y="473213"/>
                  </a:lnTo>
                  <a:cubicBezTo>
                    <a:pt x="150353" y="514732"/>
                    <a:pt x="116695" y="548389"/>
                    <a:pt x="75176" y="548389"/>
                  </a:cubicBezTo>
                  <a:lnTo>
                    <a:pt x="75176" y="548389"/>
                  </a:lnTo>
                  <a:cubicBezTo>
                    <a:pt x="33658" y="548389"/>
                    <a:pt x="0" y="514732"/>
                    <a:pt x="0" y="473213"/>
                  </a:cubicBezTo>
                  <a:lnTo>
                    <a:pt x="0" y="75176"/>
                  </a:lnTo>
                  <a:cubicBezTo>
                    <a:pt x="0" y="33658"/>
                    <a:pt x="33658" y="0"/>
                    <a:pt x="75176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150353" cy="672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5400000">
            <a:off x="970884" y="5651772"/>
            <a:ext cx="570870" cy="1005571"/>
            <a:chOff x="0" y="0"/>
            <a:chExt cx="150353" cy="2648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353" cy="264842"/>
            </a:xfrm>
            <a:custGeom>
              <a:avLst/>
              <a:gdLst/>
              <a:ahLst/>
              <a:cxnLst/>
              <a:rect r="r" b="b" t="t" l="l"/>
              <a:pathLst>
                <a:path h="264842" w="150353">
                  <a:moveTo>
                    <a:pt x="75176" y="0"/>
                  </a:moveTo>
                  <a:lnTo>
                    <a:pt x="75176" y="0"/>
                  </a:lnTo>
                  <a:cubicBezTo>
                    <a:pt x="95114" y="0"/>
                    <a:pt x="114236" y="7920"/>
                    <a:pt x="128334" y="22019"/>
                  </a:cubicBezTo>
                  <a:cubicBezTo>
                    <a:pt x="142432" y="36117"/>
                    <a:pt x="150353" y="55238"/>
                    <a:pt x="150353" y="75176"/>
                  </a:cubicBezTo>
                  <a:lnTo>
                    <a:pt x="150353" y="189665"/>
                  </a:lnTo>
                  <a:cubicBezTo>
                    <a:pt x="150353" y="231184"/>
                    <a:pt x="116695" y="264842"/>
                    <a:pt x="75176" y="264842"/>
                  </a:cubicBezTo>
                  <a:lnTo>
                    <a:pt x="75176" y="264842"/>
                  </a:lnTo>
                  <a:cubicBezTo>
                    <a:pt x="33658" y="264842"/>
                    <a:pt x="0" y="231184"/>
                    <a:pt x="0" y="189665"/>
                  </a:cubicBezTo>
                  <a:lnTo>
                    <a:pt x="0" y="75176"/>
                  </a:lnTo>
                  <a:cubicBezTo>
                    <a:pt x="0" y="33658"/>
                    <a:pt x="33658" y="0"/>
                    <a:pt x="75176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150353" cy="388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084365" y="5586590"/>
            <a:ext cx="596224" cy="954816"/>
            <a:chOff x="0" y="0"/>
            <a:chExt cx="157030" cy="2514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7030" cy="251474"/>
            </a:xfrm>
            <a:custGeom>
              <a:avLst/>
              <a:gdLst/>
              <a:ahLst/>
              <a:cxnLst/>
              <a:rect r="r" b="b" t="t" l="l"/>
              <a:pathLst>
                <a:path h="251474" w="157030">
                  <a:moveTo>
                    <a:pt x="78515" y="0"/>
                  </a:moveTo>
                  <a:lnTo>
                    <a:pt x="78515" y="0"/>
                  </a:lnTo>
                  <a:cubicBezTo>
                    <a:pt x="121878" y="0"/>
                    <a:pt x="157030" y="35152"/>
                    <a:pt x="157030" y="78515"/>
                  </a:cubicBezTo>
                  <a:lnTo>
                    <a:pt x="157030" y="172959"/>
                  </a:lnTo>
                  <a:cubicBezTo>
                    <a:pt x="157030" y="216322"/>
                    <a:pt x="121878" y="251474"/>
                    <a:pt x="78515" y="251474"/>
                  </a:cubicBezTo>
                  <a:lnTo>
                    <a:pt x="78515" y="251474"/>
                  </a:lnTo>
                  <a:cubicBezTo>
                    <a:pt x="35152" y="251474"/>
                    <a:pt x="0" y="216322"/>
                    <a:pt x="0" y="172959"/>
                  </a:cubicBezTo>
                  <a:lnTo>
                    <a:pt x="0" y="78515"/>
                  </a:lnTo>
                  <a:cubicBezTo>
                    <a:pt x="0" y="35152"/>
                    <a:pt x="35152" y="0"/>
                    <a:pt x="785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CD73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23825"/>
              <a:ext cx="157030" cy="375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559363" y="6105351"/>
            <a:ext cx="6968829" cy="209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CD73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By. </a:t>
            </a:r>
          </a:p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CD73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KARINA SEBASTIAN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CD73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ASHWINI SR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59363" y="8377595"/>
            <a:ext cx="815426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CD73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CHRIST(DEEMED TO BE UNIVERSITY)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7271986"/>
            <a:ext cx="454645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CD73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STATEMENT: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2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66865">
            <a:off x="-2132717" y="-1241139"/>
            <a:ext cx="5141869" cy="4571589"/>
          </a:xfrm>
          <a:custGeom>
            <a:avLst/>
            <a:gdLst/>
            <a:ahLst/>
            <a:cxnLst/>
            <a:rect r="r" b="b" t="t" l="l"/>
            <a:pathLst>
              <a:path h="4571589" w="5141869">
                <a:moveTo>
                  <a:pt x="0" y="0"/>
                </a:moveTo>
                <a:lnTo>
                  <a:pt x="5141869" y="0"/>
                </a:lnTo>
                <a:lnTo>
                  <a:pt x="5141869" y="4571589"/>
                </a:lnTo>
                <a:lnTo>
                  <a:pt x="0" y="4571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131701">
            <a:off x="-2296924" y="-3346241"/>
            <a:ext cx="5604927" cy="5827429"/>
          </a:xfrm>
          <a:custGeom>
            <a:avLst/>
            <a:gdLst/>
            <a:ahLst/>
            <a:cxnLst/>
            <a:rect r="r" b="b" t="t" l="l"/>
            <a:pathLst>
              <a:path h="5827429" w="5604927">
                <a:moveTo>
                  <a:pt x="0" y="0"/>
                </a:moveTo>
                <a:lnTo>
                  <a:pt x="5604928" y="0"/>
                </a:lnTo>
                <a:lnTo>
                  <a:pt x="5604928" y="5827429"/>
                </a:lnTo>
                <a:lnTo>
                  <a:pt x="0" y="5827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12337">
            <a:off x="12088507" y="5926697"/>
            <a:ext cx="8270521" cy="7353245"/>
          </a:xfrm>
          <a:custGeom>
            <a:avLst/>
            <a:gdLst/>
            <a:ahLst/>
            <a:cxnLst/>
            <a:rect r="r" b="b" t="t" l="l"/>
            <a:pathLst>
              <a:path h="7353245" w="8270521">
                <a:moveTo>
                  <a:pt x="0" y="0"/>
                </a:moveTo>
                <a:lnTo>
                  <a:pt x="8270521" y="0"/>
                </a:lnTo>
                <a:lnTo>
                  <a:pt x="8270521" y="7353245"/>
                </a:lnTo>
                <a:lnTo>
                  <a:pt x="0" y="7353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082730" y="9258300"/>
            <a:ext cx="353140" cy="353140"/>
            <a:chOff x="0" y="0"/>
            <a:chExt cx="4064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17108" y="9258300"/>
            <a:ext cx="353140" cy="353140"/>
            <a:chOff x="0" y="0"/>
            <a:chExt cx="4064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CD73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06791" y="6097722"/>
            <a:ext cx="1469539" cy="1469539"/>
          </a:xfrm>
          <a:custGeom>
            <a:avLst/>
            <a:gdLst/>
            <a:ahLst/>
            <a:cxnLst/>
            <a:rect r="r" b="b" t="t" l="l"/>
            <a:pathLst>
              <a:path h="1469539" w="1469539">
                <a:moveTo>
                  <a:pt x="0" y="0"/>
                </a:moveTo>
                <a:lnTo>
                  <a:pt x="1469538" y="0"/>
                </a:lnTo>
                <a:lnTo>
                  <a:pt x="1469538" y="1469539"/>
                </a:lnTo>
                <a:lnTo>
                  <a:pt x="0" y="1469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663076" y="1511526"/>
            <a:ext cx="596224" cy="3631974"/>
            <a:chOff x="0" y="0"/>
            <a:chExt cx="157030" cy="9565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030" cy="956569"/>
            </a:xfrm>
            <a:custGeom>
              <a:avLst/>
              <a:gdLst/>
              <a:ahLst/>
              <a:cxnLst/>
              <a:rect r="r" b="b" t="t" l="l"/>
              <a:pathLst>
                <a:path h="956569" w="157030">
                  <a:moveTo>
                    <a:pt x="78515" y="0"/>
                  </a:moveTo>
                  <a:lnTo>
                    <a:pt x="78515" y="0"/>
                  </a:lnTo>
                  <a:cubicBezTo>
                    <a:pt x="121878" y="0"/>
                    <a:pt x="157030" y="35152"/>
                    <a:pt x="157030" y="78515"/>
                  </a:cubicBezTo>
                  <a:lnTo>
                    <a:pt x="157030" y="878054"/>
                  </a:lnTo>
                  <a:cubicBezTo>
                    <a:pt x="157030" y="921417"/>
                    <a:pt x="121878" y="956569"/>
                    <a:pt x="78515" y="956569"/>
                  </a:cubicBezTo>
                  <a:lnTo>
                    <a:pt x="78515" y="956569"/>
                  </a:lnTo>
                  <a:cubicBezTo>
                    <a:pt x="35152" y="956569"/>
                    <a:pt x="0" y="921417"/>
                    <a:pt x="0" y="878054"/>
                  </a:cubicBezTo>
                  <a:lnTo>
                    <a:pt x="0" y="78515"/>
                  </a:lnTo>
                  <a:cubicBezTo>
                    <a:pt x="0" y="35152"/>
                    <a:pt x="35152" y="0"/>
                    <a:pt x="785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CD739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23825"/>
              <a:ext cx="157030" cy="1080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14892887" y="3132173"/>
            <a:ext cx="2424125" cy="131808"/>
          </a:xfrm>
          <a:custGeom>
            <a:avLst/>
            <a:gdLst/>
            <a:ahLst/>
            <a:cxnLst/>
            <a:rect r="r" b="b" t="t" l="l"/>
            <a:pathLst>
              <a:path h="131808" w="2424125">
                <a:moveTo>
                  <a:pt x="0" y="0"/>
                </a:moveTo>
                <a:lnTo>
                  <a:pt x="2424125" y="0"/>
                </a:lnTo>
                <a:lnTo>
                  <a:pt x="2424125" y="131808"/>
                </a:lnTo>
                <a:lnTo>
                  <a:pt x="0" y="131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77023" b="-168175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5014898" y="2438244"/>
            <a:ext cx="2933245" cy="114156"/>
          </a:xfrm>
          <a:custGeom>
            <a:avLst/>
            <a:gdLst/>
            <a:ahLst/>
            <a:cxnLst/>
            <a:rect r="r" b="b" t="t" l="l"/>
            <a:pathLst>
              <a:path h="114156" w="2933245">
                <a:moveTo>
                  <a:pt x="0" y="0"/>
                </a:moveTo>
                <a:lnTo>
                  <a:pt x="2933245" y="0"/>
                </a:lnTo>
                <a:lnTo>
                  <a:pt x="2933245" y="114157"/>
                </a:lnTo>
                <a:lnTo>
                  <a:pt x="0" y="114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46297" b="-195726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15725222" y="3164902"/>
            <a:ext cx="2471932" cy="114156"/>
          </a:xfrm>
          <a:custGeom>
            <a:avLst/>
            <a:gdLst/>
            <a:ahLst/>
            <a:cxnLst/>
            <a:rect r="r" b="b" t="t" l="l"/>
            <a:pathLst>
              <a:path h="114156" w="2471932">
                <a:moveTo>
                  <a:pt x="0" y="0"/>
                </a:moveTo>
                <a:lnTo>
                  <a:pt x="2471932" y="0"/>
                </a:lnTo>
                <a:lnTo>
                  <a:pt x="2471932" y="114156"/>
                </a:lnTo>
                <a:lnTo>
                  <a:pt x="0" y="114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73600" b="-195726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470248" y="6832491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9" y="0"/>
                </a:lnTo>
                <a:lnTo>
                  <a:pt x="47947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70899" y="720939"/>
            <a:ext cx="889714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6159" y="2096269"/>
            <a:ext cx="15466806" cy="71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4"/>
              </a:lnSpc>
            </a:pPr>
          </a:p>
          <a:p>
            <a:pPr algn="l">
              <a:lnSpc>
                <a:spcPts val="3814"/>
              </a:lnSpc>
            </a:pPr>
            <a:r>
              <a:rPr lang="en-US" sz="272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This project addresses four key challenges:</a:t>
            </a:r>
          </a:p>
          <a:p>
            <a:pPr algn="l" marL="705954" indent="-352977" lvl="1">
              <a:lnSpc>
                <a:spcPts val="4577"/>
              </a:lnSpc>
              <a:buFont typeface="Arial"/>
              <a:buChar char="•"/>
            </a:pPr>
            <a:r>
              <a:rPr lang="en-US" b="true" sz="326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Prediction of Assessment Scores: Accurately forecasting student performance by analyzing academic and behavioral factors to decide promotion readiness.</a:t>
            </a:r>
          </a:p>
          <a:p>
            <a:pPr algn="l" marL="705954" indent="-352977" lvl="1">
              <a:lnSpc>
                <a:spcPts val="4577"/>
              </a:lnSpc>
              <a:buFont typeface="Arial"/>
              <a:buChar char="•"/>
            </a:pPr>
            <a:r>
              <a:rPr lang="en-US" b="true" sz="326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Selective Content Filtering: Identifying and omitting unnecessary topics for each learner level to avoid overload and personalize learning.</a:t>
            </a:r>
          </a:p>
          <a:p>
            <a:pPr algn="l" marL="705954" indent="-352977" lvl="1">
              <a:lnSpc>
                <a:spcPts val="4577"/>
              </a:lnSpc>
              <a:buFont typeface="Arial"/>
              <a:buChar char="•"/>
            </a:pPr>
            <a:r>
              <a:rPr lang="en-US" b="true" sz="326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Recommendation of Teaching Material: Matching content difficulty to a student's level to ensure relevance and engagement.</a:t>
            </a:r>
          </a:p>
          <a:p>
            <a:pPr algn="l" marL="705954" indent="-352977" lvl="1">
              <a:lnSpc>
                <a:spcPts val="4577"/>
              </a:lnSpc>
              <a:buFont typeface="Arial"/>
              <a:buChar char="•"/>
            </a:pPr>
            <a:r>
              <a:rPr lang="en-US" b="true" sz="326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Dynamic Content Curation: Leveraging LLMs and Retrieval-Augmented Generation (RAG) to generate adaptive and level-appropriate </a:t>
            </a:r>
          </a:p>
          <a:p>
            <a:pPr algn="l">
              <a:lnSpc>
                <a:spcPts val="4577"/>
              </a:lnSpc>
            </a:pPr>
            <a:r>
              <a:rPr lang="en-US" sz="326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      </a:t>
            </a:r>
            <a:r>
              <a:rPr lang="en-US" sz="3269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learning content in real time.</a:t>
            </a:r>
          </a:p>
          <a:p>
            <a:pPr algn="l" marL="0" indent="0" lvl="1">
              <a:lnSpc>
                <a:spcPts val="38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263682"/>
            <a:ext cx="4114800" cy="994618"/>
          </a:xfrm>
          <a:custGeom>
            <a:avLst/>
            <a:gdLst/>
            <a:ahLst/>
            <a:cxnLst/>
            <a:rect r="r" b="b" t="t" l="l"/>
            <a:pathLst>
              <a:path h="994618" w="4114800">
                <a:moveTo>
                  <a:pt x="0" y="0"/>
                </a:moveTo>
                <a:lnTo>
                  <a:pt x="4114800" y="0"/>
                </a:lnTo>
                <a:lnTo>
                  <a:pt x="4114800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2641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5201649" y="3024188"/>
            <a:ext cx="7884701" cy="0"/>
          </a:xfrm>
          <a:prstGeom prst="line">
            <a:avLst/>
          </a:prstGeom>
          <a:ln cap="rnd" w="47625">
            <a:solidFill>
              <a:srgbClr val="FCD73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666865">
            <a:off x="-2142840" y="-1230188"/>
            <a:ext cx="5717475" cy="5083355"/>
          </a:xfrm>
          <a:custGeom>
            <a:avLst/>
            <a:gdLst/>
            <a:ahLst/>
            <a:cxnLst/>
            <a:rect r="r" b="b" t="t" l="l"/>
            <a:pathLst>
              <a:path h="5083355" w="5717475">
                <a:moveTo>
                  <a:pt x="0" y="0"/>
                </a:moveTo>
                <a:lnTo>
                  <a:pt x="5717475" y="0"/>
                </a:lnTo>
                <a:lnTo>
                  <a:pt x="5717475" y="5083355"/>
                </a:lnTo>
                <a:lnTo>
                  <a:pt x="0" y="508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131701">
            <a:off x="-2296924" y="-3346241"/>
            <a:ext cx="5604927" cy="5827429"/>
          </a:xfrm>
          <a:custGeom>
            <a:avLst/>
            <a:gdLst/>
            <a:ahLst/>
            <a:cxnLst/>
            <a:rect r="r" b="b" t="t" l="l"/>
            <a:pathLst>
              <a:path h="5827429" w="5604927">
                <a:moveTo>
                  <a:pt x="0" y="0"/>
                </a:moveTo>
                <a:lnTo>
                  <a:pt x="5604928" y="0"/>
                </a:lnTo>
                <a:lnTo>
                  <a:pt x="5604928" y="5827429"/>
                </a:lnTo>
                <a:lnTo>
                  <a:pt x="0" y="5827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12337">
            <a:off x="12088507" y="5926697"/>
            <a:ext cx="8270521" cy="7353245"/>
          </a:xfrm>
          <a:custGeom>
            <a:avLst/>
            <a:gdLst/>
            <a:ahLst/>
            <a:cxnLst/>
            <a:rect r="r" b="b" t="t" l="l"/>
            <a:pathLst>
              <a:path h="7353245" w="8270521">
                <a:moveTo>
                  <a:pt x="0" y="0"/>
                </a:moveTo>
                <a:lnTo>
                  <a:pt x="8270521" y="0"/>
                </a:lnTo>
                <a:lnTo>
                  <a:pt x="8270521" y="7353245"/>
                </a:lnTo>
                <a:lnTo>
                  <a:pt x="0" y="735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6818" y="2100035"/>
            <a:ext cx="155143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b="true" sz="5100">
                <a:solidFill>
                  <a:srgbClr val="093A4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TASK-1  STUDENT PROMOTION PREDICTION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76475"/>
            <a:ext cx="14407897" cy="519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5"/>
              </a:lnSpc>
            </a:pPr>
          </a:p>
          <a:p>
            <a:pPr algn="l" marL="859836" indent="-429918" lvl="1">
              <a:lnSpc>
                <a:spcPts val="5575"/>
              </a:lnSpc>
              <a:buFont typeface="Arial"/>
              <a:buChar char="•"/>
            </a:pPr>
            <a:r>
              <a:rPr lang="en-US" b="true" sz="3982">
                <a:solidFill>
                  <a:srgbClr val="4DA1A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Built a Random Forest Classifier model achieving 96% accuracy in predicting whether students should be promoted or retained.</a:t>
            </a:r>
          </a:p>
          <a:p>
            <a:pPr algn="l" marL="859836" indent="-429918" lvl="1">
              <a:lnSpc>
                <a:spcPts val="5575"/>
              </a:lnSpc>
              <a:buFont typeface="Arial"/>
              <a:buChar char="•"/>
            </a:pPr>
            <a:r>
              <a:rPr lang="en-US" b="true" sz="3982">
                <a:solidFill>
                  <a:srgbClr val="4DA1A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Tuned hyperparameters for optimal performance and handled class imbalance via techniques like SMOTE.</a:t>
            </a:r>
          </a:p>
          <a:p>
            <a:pPr algn="ctr">
              <a:lnSpc>
                <a:spcPts val="4455"/>
              </a:lnSpc>
            </a:pPr>
          </a:p>
          <a:p>
            <a:pPr algn="ctr">
              <a:lnSpc>
                <a:spcPts val="4455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7082730" y="9258300"/>
            <a:ext cx="353140" cy="353140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17108" y="9258300"/>
            <a:ext cx="353140" cy="353140"/>
            <a:chOff x="0" y="0"/>
            <a:chExt cx="4064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CD73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06791" y="6097722"/>
            <a:ext cx="1469539" cy="1469539"/>
          </a:xfrm>
          <a:custGeom>
            <a:avLst/>
            <a:gdLst/>
            <a:ahLst/>
            <a:cxnLst/>
            <a:rect r="r" b="b" t="t" l="l"/>
            <a:pathLst>
              <a:path h="1469539" w="1469539">
                <a:moveTo>
                  <a:pt x="0" y="0"/>
                </a:moveTo>
                <a:lnTo>
                  <a:pt x="1469538" y="0"/>
                </a:lnTo>
                <a:lnTo>
                  <a:pt x="1469538" y="1469539"/>
                </a:lnTo>
                <a:lnTo>
                  <a:pt x="0" y="1469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663076" y="1511526"/>
            <a:ext cx="596224" cy="3631974"/>
            <a:chOff x="0" y="0"/>
            <a:chExt cx="157030" cy="9565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7030" cy="956569"/>
            </a:xfrm>
            <a:custGeom>
              <a:avLst/>
              <a:gdLst/>
              <a:ahLst/>
              <a:cxnLst/>
              <a:rect r="r" b="b" t="t" l="l"/>
              <a:pathLst>
                <a:path h="956569" w="157030">
                  <a:moveTo>
                    <a:pt x="78515" y="0"/>
                  </a:moveTo>
                  <a:lnTo>
                    <a:pt x="78515" y="0"/>
                  </a:lnTo>
                  <a:cubicBezTo>
                    <a:pt x="121878" y="0"/>
                    <a:pt x="157030" y="35152"/>
                    <a:pt x="157030" y="78515"/>
                  </a:cubicBezTo>
                  <a:lnTo>
                    <a:pt x="157030" y="878054"/>
                  </a:lnTo>
                  <a:cubicBezTo>
                    <a:pt x="157030" y="921417"/>
                    <a:pt x="121878" y="956569"/>
                    <a:pt x="78515" y="956569"/>
                  </a:cubicBezTo>
                  <a:lnTo>
                    <a:pt x="78515" y="956569"/>
                  </a:lnTo>
                  <a:cubicBezTo>
                    <a:pt x="35152" y="956569"/>
                    <a:pt x="0" y="921417"/>
                    <a:pt x="0" y="878054"/>
                  </a:cubicBezTo>
                  <a:lnTo>
                    <a:pt x="0" y="78515"/>
                  </a:lnTo>
                  <a:cubicBezTo>
                    <a:pt x="0" y="35152"/>
                    <a:pt x="35152" y="0"/>
                    <a:pt x="785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CD739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23825"/>
              <a:ext cx="157030" cy="1080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400000">
            <a:off x="14892887" y="3132173"/>
            <a:ext cx="2424125" cy="131808"/>
          </a:xfrm>
          <a:custGeom>
            <a:avLst/>
            <a:gdLst/>
            <a:ahLst/>
            <a:cxnLst/>
            <a:rect r="r" b="b" t="t" l="l"/>
            <a:pathLst>
              <a:path h="131808" w="2424125">
                <a:moveTo>
                  <a:pt x="0" y="0"/>
                </a:moveTo>
                <a:lnTo>
                  <a:pt x="2424125" y="0"/>
                </a:lnTo>
                <a:lnTo>
                  <a:pt x="2424125" y="131808"/>
                </a:lnTo>
                <a:lnTo>
                  <a:pt x="0" y="131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77023" b="-168175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15014898" y="2438244"/>
            <a:ext cx="2933245" cy="114156"/>
          </a:xfrm>
          <a:custGeom>
            <a:avLst/>
            <a:gdLst/>
            <a:ahLst/>
            <a:cxnLst/>
            <a:rect r="r" b="b" t="t" l="l"/>
            <a:pathLst>
              <a:path h="114156" w="2933245">
                <a:moveTo>
                  <a:pt x="0" y="0"/>
                </a:moveTo>
                <a:lnTo>
                  <a:pt x="2933245" y="0"/>
                </a:lnTo>
                <a:lnTo>
                  <a:pt x="2933245" y="114157"/>
                </a:lnTo>
                <a:lnTo>
                  <a:pt x="0" y="114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6297" b="-195726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5725222" y="3164902"/>
            <a:ext cx="2471932" cy="114156"/>
          </a:xfrm>
          <a:custGeom>
            <a:avLst/>
            <a:gdLst/>
            <a:ahLst/>
            <a:cxnLst/>
            <a:rect r="r" b="b" t="t" l="l"/>
            <a:pathLst>
              <a:path h="114156" w="2471932">
                <a:moveTo>
                  <a:pt x="0" y="0"/>
                </a:moveTo>
                <a:lnTo>
                  <a:pt x="2471932" y="0"/>
                </a:lnTo>
                <a:lnTo>
                  <a:pt x="2471932" y="114156"/>
                </a:lnTo>
                <a:lnTo>
                  <a:pt x="0" y="11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73600" b="-1957264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436597" y="7595276"/>
            <a:ext cx="2851403" cy="2691724"/>
          </a:xfrm>
          <a:custGeom>
            <a:avLst/>
            <a:gdLst/>
            <a:ahLst/>
            <a:cxnLst/>
            <a:rect r="r" b="b" t="t" l="l"/>
            <a:pathLst>
              <a:path h="2691724" w="2851403">
                <a:moveTo>
                  <a:pt x="0" y="0"/>
                </a:moveTo>
                <a:lnTo>
                  <a:pt x="2851403" y="0"/>
                </a:lnTo>
                <a:lnTo>
                  <a:pt x="2851403" y="2691724"/>
                </a:lnTo>
                <a:lnTo>
                  <a:pt x="0" y="2691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66865">
            <a:off x="-2142840" y="-1230188"/>
            <a:ext cx="5717475" cy="5083355"/>
          </a:xfrm>
          <a:custGeom>
            <a:avLst/>
            <a:gdLst/>
            <a:ahLst/>
            <a:cxnLst/>
            <a:rect r="r" b="b" t="t" l="l"/>
            <a:pathLst>
              <a:path h="5083355" w="5717475">
                <a:moveTo>
                  <a:pt x="0" y="0"/>
                </a:moveTo>
                <a:lnTo>
                  <a:pt x="5717475" y="0"/>
                </a:lnTo>
                <a:lnTo>
                  <a:pt x="5717475" y="5083355"/>
                </a:lnTo>
                <a:lnTo>
                  <a:pt x="0" y="508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131701">
            <a:off x="-2296924" y="-3346241"/>
            <a:ext cx="5604927" cy="5827429"/>
          </a:xfrm>
          <a:custGeom>
            <a:avLst/>
            <a:gdLst/>
            <a:ahLst/>
            <a:cxnLst/>
            <a:rect r="r" b="b" t="t" l="l"/>
            <a:pathLst>
              <a:path h="5827429" w="5604927">
                <a:moveTo>
                  <a:pt x="0" y="0"/>
                </a:moveTo>
                <a:lnTo>
                  <a:pt x="5604928" y="0"/>
                </a:lnTo>
                <a:lnTo>
                  <a:pt x="5604928" y="5827429"/>
                </a:lnTo>
                <a:lnTo>
                  <a:pt x="0" y="5827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12337">
            <a:off x="14616973" y="7221737"/>
            <a:ext cx="8270521" cy="7353245"/>
          </a:xfrm>
          <a:custGeom>
            <a:avLst/>
            <a:gdLst/>
            <a:ahLst/>
            <a:cxnLst/>
            <a:rect r="r" b="b" t="t" l="l"/>
            <a:pathLst>
              <a:path h="7353245" w="8270521">
                <a:moveTo>
                  <a:pt x="0" y="0"/>
                </a:moveTo>
                <a:lnTo>
                  <a:pt x="8270520" y="0"/>
                </a:lnTo>
                <a:lnTo>
                  <a:pt x="8270520" y="7353245"/>
                </a:lnTo>
                <a:lnTo>
                  <a:pt x="0" y="7353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5871" y="4200525"/>
            <a:ext cx="17053429" cy="530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2830" b="true">
                <a:solidFill>
                  <a:srgbClr val="02020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 2 – STUDENT CLUSTERING:</a:t>
            </a:r>
          </a:p>
          <a:p>
            <a:pPr algn="l" marL="745286" indent="-372643" lvl="1">
              <a:lnSpc>
                <a:spcPts val="4142"/>
              </a:lnSpc>
              <a:buFont typeface="Arial"/>
              <a:buChar char="•"/>
            </a:pPr>
            <a:r>
              <a:rPr lang="en-US" sz="3451">
                <a:solidFill>
                  <a:srgbClr val="093A4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Performed K-Means Clustering to group students based on learning patterns, engagement, and assessment scores.</a:t>
            </a:r>
          </a:p>
          <a:p>
            <a:pPr algn="l" marL="745286" indent="-372643" lvl="1">
              <a:lnSpc>
                <a:spcPts val="4142"/>
              </a:lnSpc>
              <a:buFont typeface="Arial"/>
              <a:buChar char="•"/>
            </a:pPr>
            <a:r>
              <a:rPr lang="en-US" sz="3451">
                <a:solidFill>
                  <a:srgbClr val="093A4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Used Elbow Method and Silhouette Score for optimal cluster determination.</a:t>
            </a:r>
          </a:p>
          <a:p>
            <a:pPr algn="l">
              <a:lnSpc>
                <a:spcPts val="3396"/>
              </a:lnSpc>
            </a:pPr>
          </a:p>
          <a:p>
            <a:pPr algn="l">
              <a:lnSpc>
                <a:spcPts val="3396"/>
              </a:lnSpc>
            </a:pPr>
            <a:r>
              <a:rPr lang="en-US" sz="2830" b="true">
                <a:solidFill>
                  <a:srgbClr val="02020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 3 – Predicting Suitable Course/Material:</a:t>
            </a:r>
          </a:p>
          <a:p>
            <a:pPr algn="l" marL="722914" indent="-361457" lvl="1">
              <a:lnSpc>
                <a:spcPts val="4018"/>
              </a:lnSpc>
              <a:buFont typeface="Arial"/>
              <a:buChar char="•"/>
            </a:pPr>
            <a:r>
              <a:rPr lang="en-US" sz="3348">
                <a:solidFill>
                  <a:srgbClr val="15223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Applied PCA (Principal Component Analysis) for dimensionality reduction and visualization of student segments.</a:t>
            </a:r>
          </a:p>
          <a:p>
            <a:pPr algn="l" marL="722914" indent="-361457" lvl="1">
              <a:lnSpc>
                <a:spcPts val="4018"/>
              </a:lnSpc>
              <a:buFont typeface="Arial"/>
              <a:buChar char="•"/>
            </a:pPr>
            <a:r>
              <a:rPr lang="en-US" sz="3348">
                <a:solidFill>
                  <a:srgbClr val="15223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Used the clusters to map and suggest appropriate personalized content, ensuring each student received tailored resources based on their proficiency level.</a:t>
            </a:r>
          </a:p>
          <a:p>
            <a:pPr algn="l">
              <a:lnSpc>
                <a:spcPts val="339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406791" y="6097722"/>
            <a:ext cx="1469539" cy="1469539"/>
          </a:xfrm>
          <a:custGeom>
            <a:avLst/>
            <a:gdLst/>
            <a:ahLst/>
            <a:cxnLst/>
            <a:rect r="r" b="b" t="t" l="l"/>
            <a:pathLst>
              <a:path h="1469539" w="1469539">
                <a:moveTo>
                  <a:pt x="0" y="0"/>
                </a:moveTo>
                <a:lnTo>
                  <a:pt x="1469538" y="0"/>
                </a:lnTo>
                <a:lnTo>
                  <a:pt x="1469538" y="1469539"/>
                </a:lnTo>
                <a:lnTo>
                  <a:pt x="0" y="1469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663076" y="1511526"/>
            <a:ext cx="596224" cy="3631974"/>
            <a:chOff x="0" y="0"/>
            <a:chExt cx="157030" cy="9565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030" cy="956569"/>
            </a:xfrm>
            <a:custGeom>
              <a:avLst/>
              <a:gdLst/>
              <a:ahLst/>
              <a:cxnLst/>
              <a:rect r="r" b="b" t="t" l="l"/>
              <a:pathLst>
                <a:path h="956569" w="157030">
                  <a:moveTo>
                    <a:pt x="78515" y="0"/>
                  </a:moveTo>
                  <a:lnTo>
                    <a:pt x="78515" y="0"/>
                  </a:lnTo>
                  <a:cubicBezTo>
                    <a:pt x="121878" y="0"/>
                    <a:pt x="157030" y="35152"/>
                    <a:pt x="157030" y="78515"/>
                  </a:cubicBezTo>
                  <a:lnTo>
                    <a:pt x="157030" y="878054"/>
                  </a:lnTo>
                  <a:cubicBezTo>
                    <a:pt x="157030" y="921417"/>
                    <a:pt x="121878" y="956569"/>
                    <a:pt x="78515" y="956569"/>
                  </a:cubicBezTo>
                  <a:lnTo>
                    <a:pt x="78515" y="956569"/>
                  </a:lnTo>
                  <a:cubicBezTo>
                    <a:pt x="35152" y="956569"/>
                    <a:pt x="0" y="921417"/>
                    <a:pt x="0" y="878054"/>
                  </a:cubicBezTo>
                  <a:lnTo>
                    <a:pt x="0" y="78515"/>
                  </a:lnTo>
                  <a:cubicBezTo>
                    <a:pt x="0" y="35152"/>
                    <a:pt x="35152" y="0"/>
                    <a:pt x="785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CD739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157030" cy="1080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400000">
            <a:off x="15782300" y="3270435"/>
            <a:ext cx="2471932" cy="114156"/>
          </a:xfrm>
          <a:custGeom>
            <a:avLst/>
            <a:gdLst/>
            <a:ahLst/>
            <a:cxnLst/>
            <a:rect r="r" b="b" t="t" l="l"/>
            <a:pathLst>
              <a:path h="114156" w="2471932">
                <a:moveTo>
                  <a:pt x="0" y="0"/>
                </a:moveTo>
                <a:lnTo>
                  <a:pt x="2471932" y="0"/>
                </a:lnTo>
                <a:lnTo>
                  <a:pt x="2471932" y="114156"/>
                </a:lnTo>
                <a:lnTo>
                  <a:pt x="0" y="114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73600" b="-195726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70330" y="895709"/>
            <a:ext cx="15106000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4DA1A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 2 &amp;3  STUDENT CLUSTERING &amp;PREDICTING SUITABLE COURSE/MATERIAL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337">
            <a:off x="13300610" y="7779356"/>
            <a:ext cx="8270521" cy="7353245"/>
          </a:xfrm>
          <a:custGeom>
            <a:avLst/>
            <a:gdLst/>
            <a:ahLst/>
            <a:cxnLst/>
            <a:rect r="r" b="b" t="t" l="l"/>
            <a:pathLst>
              <a:path h="7353245" w="8270521">
                <a:moveTo>
                  <a:pt x="0" y="0"/>
                </a:moveTo>
                <a:lnTo>
                  <a:pt x="8270520" y="0"/>
                </a:lnTo>
                <a:lnTo>
                  <a:pt x="8270520" y="7353245"/>
                </a:lnTo>
                <a:lnTo>
                  <a:pt x="0" y="7353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82730" y="9258300"/>
            <a:ext cx="353140" cy="353140"/>
            <a:chOff x="0" y="0"/>
            <a:chExt cx="4064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17108" y="9258300"/>
            <a:ext cx="353140" cy="353140"/>
            <a:chOff x="0" y="0"/>
            <a:chExt cx="4064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CD73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2900" y="348249"/>
            <a:ext cx="425249" cy="1551031"/>
            <a:chOff x="0" y="0"/>
            <a:chExt cx="150353" cy="5483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353" cy="548389"/>
            </a:xfrm>
            <a:custGeom>
              <a:avLst/>
              <a:gdLst/>
              <a:ahLst/>
              <a:cxnLst/>
              <a:rect r="r" b="b" t="t" l="l"/>
              <a:pathLst>
                <a:path h="548389" w="150353">
                  <a:moveTo>
                    <a:pt x="75176" y="0"/>
                  </a:moveTo>
                  <a:lnTo>
                    <a:pt x="75176" y="0"/>
                  </a:lnTo>
                  <a:cubicBezTo>
                    <a:pt x="95114" y="0"/>
                    <a:pt x="114236" y="7920"/>
                    <a:pt x="128334" y="22019"/>
                  </a:cubicBezTo>
                  <a:cubicBezTo>
                    <a:pt x="142432" y="36117"/>
                    <a:pt x="150353" y="55238"/>
                    <a:pt x="150353" y="75176"/>
                  </a:cubicBezTo>
                  <a:lnTo>
                    <a:pt x="150353" y="473213"/>
                  </a:lnTo>
                  <a:cubicBezTo>
                    <a:pt x="150353" y="514732"/>
                    <a:pt x="116695" y="548389"/>
                    <a:pt x="75176" y="548389"/>
                  </a:cubicBezTo>
                  <a:lnTo>
                    <a:pt x="75176" y="548389"/>
                  </a:lnTo>
                  <a:cubicBezTo>
                    <a:pt x="33658" y="548389"/>
                    <a:pt x="0" y="514732"/>
                    <a:pt x="0" y="473213"/>
                  </a:cubicBezTo>
                  <a:lnTo>
                    <a:pt x="0" y="75176"/>
                  </a:lnTo>
                  <a:cubicBezTo>
                    <a:pt x="0" y="33658"/>
                    <a:pt x="33658" y="0"/>
                    <a:pt x="75176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150353" cy="672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0666865">
            <a:off x="-2142840" y="-1230188"/>
            <a:ext cx="5717475" cy="5083355"/>
          </a:xfrm>
          <a:custGeom>
            <a:avLst/>
            <a:gdLst/>
            <a:ahLst/>
            <a:cxnLst/>
            <a:rect r="r" b="b" t="t" l="l"/>
            <a:pathLst>
              <a:path h="5083355" w="5717475">
                <a:moveTo>
                  <a:pt x="0" y="0"/>
                </a:moveTo>
                <a:lnTo>
                  <a:pt x="5717475" y="0"/>
                </a:lnTo>
                <a:lnTo>
                  <a:pt x="5717475" y="5083355"/>
                </a:lnTo>
                <a:lnTo>
                  <a:pt x="0" y="508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131701">
            <a:off x="-2296924" y="-3346241"/>
            <a:ext cx="5604927" cy="5827429"/>
          </a:xfrm>
          <a:custGeom>
            <a:avLst/>
            <a:gdLst/>
            <a:ahLst/>
            <a:cxnLst/>
            <a:rect r="r" b="b" t="t" l="l"/>
            <a:pathLst>
              <a:path h="5827429" w="5604927">
                <a:moveTo>
                  <a:pt x="0" y="0"/>
                </a:moveTo>
                <a:lnTo>
                  <a:pt x="5604928" y="0"/>
                </a:lnTo>
                <a:lnTo>
                  <a:pt x="5604928" y="5827429"/>
                </a:lnTo>
                <a:lnTo>
                  <a:pt x="0" y="5827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1406" y="673073"/>
            <a:ext cx="444134" cy="711255"/>
            <a:chOff x="0" y="0"/>
            <a:chExt cx="157030" cy="2514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030" cy="251474"/>
            </a:xfrm>
            <a:custGeom>
              <a:avLst/>
              <a:gdLst/>
              <a:ahLst/>
              <a:cxnLst/>
              <a:rect r="r" b="b" t="t" l="l"/>
              <a:pathLst>
                <a:path h="251474" w="157030">
                  <a:moveTo>
                    <a:pt x="78515" y="0"/>
                  </a:moveTo>
                  <a:lnTo>
                    <a:pt x="78515" y="0"/>
                  </a:lnTo>
                  <a:cubicBezTo>
                    <a:pt x="121878" y="0"/>
                    <a:pt x="157030" y="35152"/>
                    <a:pt x="157030" y="78515"/>
                  </a:cubicBezTo>
                  <a:lnTo>
                    <a:pt x="157030" y="172959"/>
                  </a:lnTo>
                  <a:cubicBezTo>
                    <a:pt x="157030" y="216322"/>
                    <a:pt x="121878" y="251474"/>
                    <a:pt x="78515" y="251474"/>
                  </a:cubicBezTo>
                  <a:lnTo>
                    <a:pt x="78515" y="251474"/>
                  </a:lnTo>
                  <a:cubicBezTo>
                    <a:pt x="35152" y="251474"/>
                    <a:pt x="0" y="216322"/>
                    <a:pt x="0" y="172959"/>
                  </a:cubicBezTo>
                  <a:lnTo>
                    <a:pt x="0" y="78515"/>
                  </a:lnTo>
                  <a:cubicBezTo>
                    <a:pt x="0" y="35152"/>
                    <a:pt x="35152" y="0"/>
                    <a:pt x="785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CD739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23825"/>
              <a:ext cx="157030" cy="375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576699" y="1511526"/>
            <a:ext cx="596224" cy="3631974"/>
            <a:chOff x="0" y="0"/>
            <a:chExt cx="157030" cy="9565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030" cy="956569"/>
            </a:xfrm>
            <a:custGeom>
              <a:avLst/>
              <a:gdLst/>
              <a:ahLst/>
              <a:cxnLst/>
              <a:rect r="r" b="b" t="t" l="l"/>
              <a:pathLst>
                <a:path h="956569" w="157030">
                  <a:moveTo>
                    <a:pt x="78515" y="0"/>
                  </a:moveTo>
                  <a:lnTo>
                    <a:pt x="78515" y="0"/>
                  </a:lnTo>
                  <a:cubicBezTo>
                    <a:pt x="121878" y="0"/>
                    <a:pt x="157030" y="35152"/>
                    <a:pt x="157030" y="78515"/>
                  </a:cubicBezTo>
                  <a:lnTo>
                    <a:pt x="157030" y="878054"/>
                  </a:lnTo>
                  <a:cubicBezTo>
                    <a:pt x="157030" y="921417"/>
                    <a:pt x="121878" y="956569"/>
                    <a:pt x="78515" y="956569"/>
                  </a:cubicBezTo>
                  <a:lnTo>
                    <a:pt x="78515" y="956569"/>
                  </a:lnTo>
                  <a:cubicBezTo>
                    <a:pt x="35152" y="956569"/>
                    <a:pt x="0" y="921417"/>
                    <a:pt x="0" y="878054"/>
                  </a:cubicBezTo>
                  <a:lnTo>
                    <a:pt x="0" y="78515"/>
                  </a:lnTo>
                  <a:cubicBezTo>
                    <a:pt x="0" y="35152"/>
                    <a:pt x="35152" y="0"/>
                    <a:pt x="785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CD739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23825"/>
              <a:ext cx="157030" cy="1080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5400000">
            <a:off x="14787694" y="1812723"/>
            <a:ext cx="2424125" cy="131808"/>
          </a:xfrm>
          <a:custGeom>
            <a:avLst/>
            <a:gdLst/>
            <a:ahLst/>
            <a:cxnLst/>
            <a:rect r="r" b="b" t="t" l="l"/>
            <a:pathLst>
              <a:path h="131808" w="2424125">
                <a:moveTo>
                  <a:pt x="0" y="0"/>
                </a:moveTo>
                <a:lnTo>
                  <a:pt x="2424125" y="0"/>
                </a:lnTo>
                <a:lnTo>
                  <a:pt x="2424125" y="131808"/>
                </a:lnTo>
                <a:lnTo>
                  <a:pt x="0" y="131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77023" b="-1681753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5167155" y="1698280"/>
            <a:ext cx="2933245" cy="114156"/>
          </a:xfrm>
          <a:custGeom>
            <a:avLst/>
            <a:gdLst/>
            <a:ahLst/>
            <a:cxnLst/>
            <a:rect r="r" b="b" t="t" l="l"/>
            <a:pathLst>
              <a:path h="114156" w="2933245">
                <a:moveTo>
                  <a:pt x="0" y="0"/>
                </a:moveTo>
                <a:lnTo>
                  <a:pt x="2933244" y="0"/>
                </a:lnTo>
                <a:lnTo>
                  <a:pt x="2933244" y="114156"/>
                </a:lnTo>
                <a:lnTo>
                  <a:pt x="0" y="114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46297" b="-1957264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5725222" y="3164902"/>
            <a:ext cx="2471932" cy="114156"/>
          </a:xfrm>
          <a:custGeom>
            <a:avLst/>
            <a:gdLst/>
            <a:ahLst/>
            <a:cxnLst/>
            <a:rect r="r" b="b" t="t" l="l"/>
            <a:pathLst>
              <a:path h="114156" w="2471932">
                <a:moveTo>
                  <a:pt x="0" y="0"/>
                </a:moveTo>
                <a:lnTo>
                  <a:pt x="2471932" y="0"/>
                </a:lnTo>
                <a:lnTo>
                  <a:pt x="2471932" y="114156"/>
                </a:lnTo>
                <a:lnTo>
                  <a:pt x="0" y="114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73600" b="-1957264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122902" y="329199"/>
            <a:ext cx="18446632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522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TASK- 4 CURATING TEACHING MATERIAL DYNAMICALLY (RAG + LLM)</a:t>
            </a:r>
          </a:p>
          <a:p>
            <a:pPr algn="l">
              <a:lnSpc>
                <a:spcPts val="72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6750" y="3428277"/>
            <a:ext cx="18134499" cy="634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068" indent="-355534" lvl="1">
              <a:lnSpc>
                <a:spcPts val="3952"/>
              </a:lnSpc>
              <a:buFont typeface="Arial"/>
              <a:buChar char="•"/>
            </a:pPr>
            <a:r>
              <a:rPr lang="en-US" b="true" sz="3293">
                <a:solidFill>
                  <a:srgbClr val="1522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STUDENT ACTIVITY</a:t>
            </a:r>
            <a:r>
              <a:rPr lang="en-US" sz="3293">
                <a:solidFill>
                  <a:srgbClr val="15223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(e.g., new test/subject), using input metrics like IQ, score, and learning level.</a:t>
            </a:r>
          </a:p>
          <a:p>
            <a:pPr algn="l" marL="711068" indent="-355534" lvl="1">
              <a:lnSpc>
                <a:spcPts val="3952"/>
              </a:lnSpc>
              <a:buFont typeface="Arial"/>
              <a:buChar char="•"/>
            </a:pPr>
            <a:r>
              <a:rPr lang="en-US" sz="3293">
                <a:solidFill>
                  <a:srgbClr val="15223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Query formulated in natural language using student metadata to guide personalized content generation.</a:t>
            </a:r>
          </a:p>
          <a:p>
            <a:pPr algn="l" marL="711068" indent="-355534" lvl="1">
              <a:lnSpc>
                <a:spcPts val="3952"/>
              </a:lnSpc>
              <a:buFont typeface="Arial"/>
              <a:buChar char="•"/>
            </a:pPr>
            <a:r>
              <a:rPr lang="en-US" b="true" sz="3293">
                <a:solidFill>
                  <a:srgbClr val="1522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RAG pipeline</a:t>
            </a:r>
            <a:r>
              <a:rPr lang="en-US" sz="3293">
                <a:solidFill>
                  <a:srgbClr val="15223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retrieves top educational snippets from sources like NCERT.</a:t>
            </a:r>
          </a:p>
          <a:p>
            <a:pPr algn="l" marL="711068" indent="-355534" lvl="1">
              <a:lnSpc>
                <a:spcPts val="3952"/>
              </a:lnSpc>
              <a:buFont typeface="Arial"/>
              <a:buChar char="•"/>
            </a:pPr>
            <a:r>
              <a:rPr lang="en-US" b="true" sz="3293">
                <a:solidFill>
                  <a:srgbClr val="1522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LLM (e.g., GPT)</a:t>
            </a:r>
            <a:r>
              <a:rPr lang="en-US" sz="3293">
                <a:solidFill>
                  <a:srgbClr val="15223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generates level-appropriate content (simple explanations, analogies, visuals, questions).</a:t>
            </a:r>
          </a:p>
          <a:p>
            <a:pPr algn="l" marL="711068" indent="-355534" lvl="1">
              <a:lnSpc>
                <a:spcPts val="3952"/>
              </a:lnSpc>
              <a:buFont typeface="Arial"/>
              <a:buChar char="•"/>
            </a:pPr>
            <a:r>
              <a:rPr lang="en-US" b="true" sz="3293">
                <a:solidFill>
                  <a:srgbClr val="1522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CONTENT MAPPED TO STUDENT LEVEL</a:t>
            </a:r>
            <a:r>
              <a:rPr lang="en-US" sz="3293">
                <a:solidFill>
                  <a:srgbClr val="15223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Beginner, Intermediate, Advanced with difficulty scaling (Easy to Hard).</a:t>
            </a:r>
          </a:p>
          <a:p>
            <a:pPr algn="l" marL="711068" indent="-355534" lvl="1">
              <a:lnSpc>
                <a:spcPts val="3952"/>
              </a:lnSpc>
              <a:buFont typeface="Arial"/>
              <a:buChar char="•"/>
            </a:pPr>
            <a:r>
              <a:rPr lang="en-US" b="true" sz="3293">
                <a:solidFill>
                  <a:srgbClr val="1522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INBUILT DICTIONARY:</a:t>
            </a:r>
            <a:r>
              <a:rPr lang="en-US" sz="3293">
                <a:solidFill>
                  <a:srgbClr val="15223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This tool allows the students to double-click any challenging term within the carefully curated content and see its definition immediately through a pop-up.</a:t>
            </a:r>
            <a:r>
              <a:rPr lang="en-US" b="true" sz="3293">
                <a:solidFill>
                  <a:srgbClr val="15223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</a:p>
          <a:p>
            <a:pPr algn="l">
              <a:lnSpc>
                <a:spcPts val="3592"/>
              </a:lnSpc>
            </a:pPr>
          </a:p>
          <a:p>
            <a:pPr algn="l">
              <a:lnSpc>
                <a:spcPts val="359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2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263682"/>
            <a:ext cx="4114800" cy="994618"/>
          </a:xfrm>
          <a:custGeom>
            <a:avLst/>
            <a:gdLst/>
            <a:ahLst/>
            <a:cxnLst/>
            <a:rect r="r" b="b" t="t" l="l"/>
            <a:pathLst>
              <a:path h="994618" w="4114800">
                <a:moveTo>
                  <a:pt x="0" y="0"/>
                </a:moveTo>
                <a:lnTo>
                  <a:pt x="4114800" y="0"/>
                </a:lnTo>
                <a:lnTo>
                  <a:pt x="4114800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264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66865">
            <a:off x="-2142840" y="-1230188"/>
            <a:ext cx="5717475" cy="5083355"/>
          </a:xfrm>
          <a:custGeom>
            <a:avLst/>
            <a:gdLst/>
            <a:ahLst/>
            <a:cxnLst/>
            <a:rect r="r" b="b" t="t" l="l"/>
            <a:pathLst>
              <a:path h="5083355" w="5717475">
                <a:moveTo>
                  <a:pt x="0" y="0"/>
                </a:moveTo>
                <a:lnTo>
                  <a:pt x="5717475" y="0"/>
                </a:lnTo>
                <a:lnTo>
                  <a:pt x="5717475" y="5083355"/>
                </a:lnTo>
                <a:lnTo>
                  <a:pt x="0" y="508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131701">
            <a:off x="-2296924" y="-3346241"/>
            <a:ext cx="5604927" cy="5827429"/>
          </a:xfrm>
          <a:custGeom>
            <a:avLst/>
            <a:gdLst/>
            <a:ahLst/>
            <a:cxnLst/>
            <a:rect r="r" b="b" t="t" l="l"/>
            <a:pathLst>
              <a:path h="5827429" w="5604927">
                <a:moveTo>
                  <a:pt x="0" y="0"/>
                </a:moveTo>
                <a:lnTo>
                  <a:pt x="5604928" y="0"/>
                </a:lnTo>
                <a:lnTo>
                  <a:pt x="5604928" y="5827429"/>
                </a:lnTo>
                <a:lnTo>
                  <a:pt x="0" y="5827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12337">
            <a:off x="12088507" y="5926697"/>
            <a:ext cx="8270521" cy="7353245"/>
          </a:xfrm>
          <a:custGeom>
            <a:avLst/>
            <a:gdLst/>
            <a:ahLst/>
            <a:cxnLst/>
            <a:rect r="r" b="b" t="t" l="l"/>
            <a:pathLst>
              <a:path h="7353245" w="8270521">
                <a:moveTo>
                  <a:pt x="0" y="0"/>
                </a:moveTo>
                <a:lnTo>
                  <a:pt x="8270521" y="0"/>
                </a:lnTo>
                <a:lnTo>
                  <a:pt x="8270521" y="7353245"/>
                </a:lnTo>
                <a:lnTo>
                  <a:pt x="0" y="735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94286" y="8021575"/>
            <a:ext cx="3059016" cy="739417"/>
          </a:xfrm>
          <a:custGeom>
            <a:avLst/>
            <a:gdLst/>
            <a:ahLst/>
            <a:cxnLst/>
            <a:rect r="r" b="b" t="t" l="l"/>
            <a:pathLst>
              <a:path h="739417" w="3059016">
                <a:moveTo>
                  <a:pt x="0" y="0"/>
                </a:moveTo>
                <a:lnTo>
                  <a:pt x="3059016" y="0"/>
                </a:lnTo>
                <a:lnTo>
                  <a:pt x="3059016" y="739416"/>
                </a:lnTo>
                <a:lnTo>
                  <a:pt x="0" y="739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2641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82730" y="9258300"/>
            <a:ext cx="353140" cy="353140"/>
            <a:chOff x="0" y="0"/>
            <a:chExt cx="4064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117108" y="9258300"/>
            <a:ext cx="353140" cy="35314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CD73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406791" y="6097722"/>
            <a:ext cx="1469539" cy="1469539"/>
          </a:xfrm>
          <a:custGeom>
            <a:avLst/>
            <a:gdLst/>
            <a:ahLst/>
            <a:cxnLst/>
            <a:rect r="r" b="b" t="t" l="l"/>
            <a:pathLst>
              <a:path h="1469539" w="1469539">
                <a:moveTo>
                  <a:pt x="0" y="0"/>
                </a:moveTo>
                <a:lnTo>
                  <a:pt x="1469538" y="0"/>
                </a:lnTo>
                <a:lnTo>
                  <a:pt x="1469538" y="1469539"/>
                </a:lnTo>
                <a:lnTo>
                  <a:pt x="0" y="1469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6642288" y="1977248"/>
            <a:ext cx="2424125" cy="131808"/>
          </a:xfrm>
          <a:custGeom>
            <a:avLst/>
            <a:gdLst/>
            <a:ahLst/>
            <a:cxnLst/>
            <a:rect r="r" b="b" t="t" l="l"/>
            <a:pathLst>
              <a:path h="131808" w="2424125">
                <a:moveTo>
                  <a:pt x="0" y="0"/>
                </a:moveTo>
                <a:lnTo>
                  <a:pt x="2424125" y="0"/>
                </a:lnTo>
                <a:lnTo>
                  <a:pt x="2424125" y="131808"/>
                </a:lnTo>
                <a:lnTo>
                  <a:pt x="0" y="131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77023" b="-168175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6764299" y="1283319"/>
            <a:ext cx="2933245" cy="114156"/>
          </a:xfrm>
          <a:custGeom>
            <a:avLst/>
            <a:gdLst/>
            <a:ahLst/>
            <a:cxnLst/>
            <a:rect r="r" b="b" t="t" l="l"/>
            <a:pathLst>
              <a:path h="114156" w="2933245">
                <a:moveTo>
                  <a:pt x="0" y="0"/>
                </a:moveTo>
                <a:lnTo>
                  <a:pt x="2933245" y="0"/>
                </a:lnTo>
                <a:lnTo>
                  <a:pt x="2933245" y="114156"/>
                </a:lnTo>
                <a:lnTo>
                  <a:pt x="0" y="11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6297" b="-1957264"/>
            </a:stretch>
          </a:blipFill>
        </p:spPr>
      </p: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2671438" y="2807020"/>
            <a:ext cx="12115800" cy="609576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697994" y="812039"/>
            <a:ext cx="1206335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TASK- 4 INTEGRATED WITH UI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70899" y="263739"/>
            <a:ext cx="925076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SUMMARY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112337">
            <a:off x="13741069" y="7221737"/>
            <a:ext cx="8270521" cy="7353245"/>
          </a:xfrm>
          <a:custGeom>
            <a:avLst/>
            <a:gdLst/>
            <a:ahLst/>
            <a:cxnLst/>
            <a:rect r="r" b="b" t="t" l="l"/>
            <a:pathLst>
              <a:path h="7353245" w="8270521">
                <a:moveTo>
                  <a:pt x="0" y="0"/>
                </a:moveTo>
                <a:lnTo>
                  <a:pt x="8270521" y="0"/>
                </a:lnTo>
                <a:lnTo>
                  <a:pt x="8270521" y="7353245"/>
                </a:lnTo>
                <a:lnTo>
                  <a:pt x="0" y="7353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82730" y="9258300"/>
            <a:ext cx="353140" cy="353140"/>
            <a:chOff x="0" y="0"/>
            <a:chExt cx="4064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117108" y="9258300"/>
            <a:ext cx="353140" cy="353140"/>
            <a:chOff x="0" y="0"/>
            <a:chExt cx="4064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CD73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406791" y="6097722"/>
            <a:ext cx="1469539" cy="1469539"/>
          </a:xfrm>
          <a:custGeom>
            <a:avLst/>
            <a:gdLst/>
            <a:ahLst/>
            <a:cxnLst/>
            <a:rect r="r" b="b" t="t" l="l"/>
            <a:pathLst>
              <a:path h="1469539" w="1469539">
                <a:moveTo>
                  <a:pt x="0" y="0"/>
                </a:moveTo>
                <a:lnTo>
                  <a:pt x="1469538" y="0"/>
                </a:lnTo>
                <a:lnTo>
                  <a:pt x="1469538" y="1469539"/>
                </a:lnTo>
                <a:lnTo>
                  <a:pt x="0" y="146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69037" y="1910014"/>
            <a:ext cx="16366833" cy="78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9"/>
              </a:lnSpc>
            </a:pPr>
          </a:p>
          <a:p>
            <a:pPr algn="l">
              <a:lnSpc>
                <a:spcPts val="4259"/>
              </a:lnSpc>
            </a:pPr>
            <a:r>
              <a:rPr lang="en-US" sz="3042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 1: Student Promotion Prediction</a:t>
            </a:r>
          </a:p>
          <a:p>
            <a:pPr algn="l" marL="1313817" indent="-437939" lvl="2">
              <a:lnSpc>
                <a:spcPts val="4259"/>
              </a:lnSpc>
              <a:buFont typeface="Arial"/>
              <a:buChar char="⚬"/>
            </a:pPr>
            <a:r>
              <a:rPr lang="en-US" sz="30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Used Random Forest Classifier to predict student promotion with 96% accuracy.</a:t>
            </a:r>
          </a:p>
          <a:p>
            <a:pPr algn="l" marL="1313817" indent="-437939" lvl="2">
              <a:lnSpc>
                <a:spcPts val="4259"/>
              </a:lnSpc>
              <a:buFont typeface="Arial"/>
              <a:buChar char="⚬"/>
            </a:pPr>
            <a:r>
              <a:rPr lang="en-US" sz="30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Input features included assessment scores, participation, IQ, and course level.</a:t>
            </a:r>
          </a:p>
          <a:p>
            <a:pPr algn="l">
              <a:lnSpc>
                <a:spcPts val="4259"/>
              </a:lnSpc>
            </a:pPr>
            <a:r>
              <a:rPr lang="en-US" sz="3042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 2: Intelligent Content Skipping</a:t>
            </a:r>
          </a:p>
          <a:p>
            <a:pPr algn="l" marL="1313817" indent="-437939" lvl="2">
              <a:lnSpc>
                <a:spcPts val="4259"/>
              </a:lnSpc>
              <a:buFont typeface="Arial"/>
              <a:buChar char="⚬"/>
            </a:pPr>
            <a:r>
              <a:rPr lang="en-US" sz="30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Predicted which topics a student could skip based on past performance and engagement.</a:t>
            </a:r>
          </a:p>
          <a:p>
            <a:pPr algn="l" marL="1313817" indent="-437939" lvl="2">
              <a:lnSpc>
                <a:spcPts val="4259"/>
              </a:lnSpc>
              <a:buFont typeface="Arial"/>
              <a:buChar char="⚬"/>
            </a:pPr>
            <a:r>
              <a:rPr lang="en-US" sz="30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Ensured time-efficient learning without compromising concept mastery.</a:t>
            </a:r>
          </a:p>
          <a:p>
            <a:pPr algn="l">
              <a:lnSpc>
                <a:spcPts val="4259"/>
              </a:lnSpc>
            </a:pPr>
            <a:r>
              <a:rPr lang="en-US" sz="3042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 3: Next Topic Prediction</a:t>
            </a:r>
          </a:p>
          <a:p>
            <a:pPr algn="l" marL="1313817" indent="-437939" lvl="2">
              <a:lnSpc>
                <a:spcPts val="4259"/>
              </a:lnSpc>
              <a:buFont typeface="Arial"/>
              <a:buChar char="⚬"/>
            </a:pPr>
            <a:r>
              <a:rPr lang="en-US" sz="30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Applied K-Means Clustering + PCA to group students and predict the next suitable topic.</a:t>
            </a:r>
          </a:p>
          <a:p>
            <a:pPr algn="l" marL="1313817" indent="-437939" lvl="2">
              <a:lnSpc>
                <a:spcPts val="4259"/>
              </a:lnSpc>
              <a:buFont typeface="Arial"/>
              <a:buChar char="⚬"/>
            </a:pPr>
            <a:r>
              <a:rPr lang="en-US" sz="30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Enabled personalized learning paths and optimized concept flow.</a:t>
            </a:r>
          </a:p>
          <a:p>
            <a:pPr algn="l">
              <a:lnSpc>
                <a:spcPts val="4259"/>
              </a:lnSpc>
            </a:pPr>
            <a:r>
              <a:rPr lang="en-US" sz="3042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 4: Dynamic Teaching Material Curation</a:t>
            </a:r>
          </a:p>
          <a:p>
            <a:pPr algn="l" marL="1313817" indent="-437939" lvl="2">
              <a:lnSpc>
                <a:spcPts val="4259"/>
              </a:lnSpc>
              <a:buFont typeface="Arial"/>
              <a:buChar char="⚬"/>
            </a:pPr>
            <a:r>
              <a:rPr lang="en-US" sz="30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Leveraged RAG + LLM to create real-time, level-appropriate content.</a:t>
            </a:r>
          </a:p>
          <a:p>
            <a:pPr algn="l" marL="1313817" indent="-437939" lvl="2">
              <a:lnSpc>
                <a:spcPts val="4259"/>
              </a:lnSpc>
              <a:buFont typeface="Arial"/>
              <a:buChar char="⚬"/>
            </a:pPr>
            <a:r>
              <a:rPr lang="en-US" sz="30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Delivered content tailored to student IQ, age, and test scores using semantic search and generation.</a:t>
            </a:r>
          </a:p>
          <a:p>
            <a:pPr algn="l" marL="0" indent="0" lvl="1">
              <a:lnSpc>
                <a:spcPts val="381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10666865">
            <a:off x="-2142840" y="-1230188"/>
            <a:ext cx="5717475" cy="5083355"/>
          </a:xfrm>
          <a:custGeom>
            <a:avLst/>
            <a:gdLst/>
            <a:ahLst/>
            <a:cxnLst/>
            <a:rect r="r" b="b" t="t" l="l"/>
            <a:pathLst>
              <a:path h="5083355" w="5717475">
                <a:moveTo>
                  <a:pt x="0" y="0"/>
                </a:moveTo>
                <a:lnTo>
                  <a:pt x="5717475" y="0"/>
                </a:lnTo>
                <a:lnTo>
                  <a:pt x="5717475" y="5083355"/>
                </a:lnTo>
                <a:lnTo>
                  <a:pt x="0" y="5083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131701">
            <a:off x="-2296924" y="-3346241"/>
            <a:ext cx="5604927" cy="5827429"/>
          </a:xfrm>
          <a:custGeom>
            <a:avLst/>
            <a:gdLst/>
            <a:ahLst/>
            <a:cxnLst/>
            <a:rect r="r" b="b" t="t" l="l"/>
            <a:pathLst>
              <a:path h="5827429" w="5604927">
                <a:moveTo>
                  <a:pt x="0" y="0"/>
                </a:moveTo>
                <a:lnTo>
                  <a:pt x="5604928" y="0"/>
                </a:lnTo>
                <a:lnTo>
                  <a:pt x="5604928" y="5827429"/>
                </a:lnTo>
                <a:lnTo>
                  <a:pt x="0" y="5827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435870" y="397089"/>
            <a:ext cx="596224" cy="3631974"/>
            <a:chOff x="0" y="0"/>
            <a:chExt cx="157030" cy="9565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030" cy="956569"/>
            </a:xfrm>
            <a:custGeom>
              <a:avLst/>
              <a:gdLst/>
              <a:ahLst/>
              <a:cxnLst/>
              <a:rect r="r" b="b" t="t" l="l"/>
              <a:pathLst>
                <a:path h="956569" w="157030">
                  <a:moveTo>
                    <a:pt x="78515" y="0"/>
                  </a:moveTo>
                  <a:lnTo>
                    <a:pt x="78515" y="0"/>
                  </a:lnTo>
                  <a:cubicBezTo>
                    <a:pt x="121878" y="0"/>
                    <a:pt x="157030" y="35152"/>
                    <a:pt x="157030" y="78515"/>
                  </a:cubicBezTo>
                  <a:lnTo>
                    <a:pt x="157030" y="878054"/>
                  </a:lnTo>
                  <a:cubicBezTo>
                    <a:pt x="157030" y="921417"/>
                    <a:pt x="121878" y="956569"/>
                    <a:pt x="78515" y="956569"/>
                  </a:cubicBezTo>
                  <a:lnTo>
                    <a:pt x="78515" y="956569"/>
                  </a:lnTo>
                  <a:cubicBezTo>
                    <a:pt x="35152" y="956569"/>
                    <a:pt x="0" y="921417"/>
                    <a:pt x="0" y="878054"/>
                  </a:cubicBezTo>
                  <a:lnTo>
                    <a:pt x="0" y="78515"/>
                  </a:lnTo>
                  <a:cubicBezTo>
                    <a:pt x="0" y="35152"/>
                    <a:pt x="35152" y="0"/>
                    <a:pt x="785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CD739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23825"/>
              <a:ext cx="157030" cy="1080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5400000">
            <a:off x="16440938" y="2490377"/>
            <a:ext cx="2471932" cy="114156"/>
          </a:xfrm>
          <a:custGeom>
            <a:avLst/>
            <a:gdLst/>
            <a:ahLst/>
            <a:cxnLst/>
            <a:rect r="r" b="b" t="t" l="l"/>
            <a:pathLst>
              <a:path h="114156" w="2471932">
                <a:moveTo>
                  <a:pt x="0" y="0"/>
                </a:moveTo>
                <a:lnTo>
                  <a:pt x="2471932" y="0"/>
                </a:lnTo>
                <a:lnTo>
                  <a:pt x="2471932" y="114156"/>
                </a:lnTo>
                <a:lnTo>
                  <a:pt x="0" y="114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73600" b="-195726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2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5897" y="9258300"/>
            <a:ext cx="4114800" cy="994618"/>
          </a:xfrm>
          <a:custGeom>
            <a:avLst/>
            <a:gdLst/>
            <a:ahLst/>
            <a:cxnLst/>
            <a:rect r="r" b="b" t="t" l="l"/>
            <a:pathLst>
              <a:path h="994618" w="4114800">
                <a:moveTo>
                  <a:pt x="0" y="0"/>
                </a:moveTo>
                <a:lnTo>
                  <a:pt x="4114800" y="0"/>
                </a:lnTo>
                <a:lnTo>
                  <a:pt x="4114800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264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66865">
            <a:off x="-2142840" y="-1230188"/>
            <a:ext cx="5717475" cy="5083355"/>
          </a:xfrm>
          <a:custGeom>
            <a:avLst/>
            <a:gdLst/>
            <a:ahLst/>
            <a:cxnLst/>
            <a:rect r="r" b="b" t="t" l="l"/>
            <a:pathLst>
              <a:path h="5083355" w="5717475">
                <a:moveTo>
                  <a:pt x="0" y="0"/>
                </a:moveTo>
                <a:lnTo>
                  <a:pt x="5717475" y="0"/>
                </a:lnTo>
                <a:lnTo>
                  <a:pt x="5717475" y="5083355"/>
                </a:lnTo>
                <a:lnTo>
                  <a:pt x="0" y="508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131701">
            <a:off x="-2296924" y="-3346241"/>
            <a:ext cx="5604927" cy="5827429"/>
          </a:xfrm>
          <a:custGeom>
            <a:avLst/>
            <a:gdLst/>
            <a:ahLst/>
            <a:cxnLst/>
            <a:rect r="r" b="b" t="t" l="l"/>
            <a:pathLst>
              <a:path h="5827429" w="5604927">
                <a:moveTo>
                  <a:pt x="0" y="0"/>
                </a:moveTo>
                <a:lnTo>
                  <a:pt x="5604928" y="0"/>
                </a:lnTo>
                <a:lnTo>
                  <a:pt x="5604928" y="5827429"/>
                </a:lnTo>
                <a:lnTo>
                  <a:pt x="0" y="5827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98717" y="1378176"/>
            <a:ext cx="7278645" cy="115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  <a:spcBef>
                <a:spcPct val="0"/>
              </a:spcBef>
            </a:pPr>
            <a:r>
              <a:rPr lang="en-US" b="true" sz="66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112337">
            <a:off x="12088507" y="5926697"/>
            <a:ext cx="8270521" cy="7353245"/>
          </a:xfrm>
          <a:custGeom>
            <a:avLst/>
            <a:gdLst/>
            <a:ahLst/>
            <a:cxnLst/>
            <a:rect r="r" b="b" t="t" l="l"/>
            <a:pathLst>
              <a:path h="7353245" w="8270521">
                <a:moveTo>
                  <a:pt x="0" y="0"/>
                </a:moveTo>
                <a:lnTo>
                  <a:pt x="8270521" y="0"/>
                </a:lnTo>
                <a:lnTo>
                  <a:pt x="8270521" y="7353245"/>
                </a:lnTo>
                <a:lnTo>
                  <a:pt x="0" y="735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94286" y="8021575"/>
            <a:ext cx="3059016" cy="739417"/>
          </a:xfrm>
          <a:custGeom>
            <a:avLst/>
            <a:gdLst/>
            <a:ahLst/>
            <a:cxnLst/>
            <a:rect r="r" b="b" t="t" l="l"/>
            <a:pathLst>
              <a:path h="739417" w="3059016">
                <a:moveTo>
                  <a:pt x="0" y="0"/>
                </a:moveTo>
                <a:lnTo>
                  <a:pt x="3059016" y="0"/>
                </a:lnTo>
                <a:lnTo>
                  <a:pt x="3059016" y="739416"/>
                </a:lnTo>
                <a:lnTo>
                  <a:pt x="0" y="739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2641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082730" y="9258300"/>
            <a:ext cx="353140" cy="353140"/>
            <a:chOff x="0" y="0"/>
            <a:chExt cx="4064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17108" y="9258300"/>
            <a:ext cx="353140" cy="353140"/>
            <a:chOff x="0" y="0"/>
            <a:chExt cx="4064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CD73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406791" y="6097722"/>
            <a:ext cx="1469539" cy="1469539"/>
          </a:xfrm>
          <a:custGeom>
            <a:avLst/>
            <a:gdLst/>
            <a:ahLst/>
            <a:cxnLst/>
            <a:rect r="r" b="b" t="t" l="l"/>
            <a:pathLst>
              <a:path h="1469539" w="1469539">
                <a:moveTo>
                  <a:pt x="0" y="0"/>
                </a:moveTo>
                <a:lnTo>
                  <a:pt x="1469538" y="0"/>
                </a:lnTo>
                <a:lnTo>
                  <a:pt x="1469538" y="1469539"/>
                </a:lnTo>
                <a:lnTo>
                  <a:pt x="0" y="1469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663076" y="1511526"/>
            <a:ext cx="596224" cy="3631974"/>
            <a:chOff x="0" y="0"/>
            <a:chExt cx="157030" cy="9565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7030" cy="956569"/>
            </a:xfrm>
            <a:custGeom>
              <a:avLst/>
              <a:gdLst/>
              <a:ahLst/>
              <a:cxnLst/>
              <a:rect r="r" b="b" t="t" l="l"/>
              <a:pathLst>
                <a:path h="956569" w="157030">
                  <a:moveTo>
                    <a:pt x="78515" y="0"/>
                  </a:moveTo>
                  <a:lnTo>
                    <a:pt x="78515" y="0"/>
                  </a:lnTo>
                  <a:cubicBezTo>
                    <a:pt x="121878" y="0"/>
                    <a:pt x="157030" y="35152"/>
                    <a:pt x="157030" y="78515"/>
                  </a:cubicBezTo>
                  <a:lnTo>
                    <a:pt x="157030" y="878054"/>
                  </a:lnTo>
                  <a:cubicBezTo>
                    <a:pt x="157030" y="921417"/>
                    <a:pt x="121878" y="956569"/>
                    <a:pt x="78515" y="956569"/>
                  </a:cubicBezTo>
                  <a:lnTo>
                    <a:pt x="78515" y="956569"/>
                  </a:lnTo>
                  <a:cubicBezTo>
                    <a:pt x="35152" y="956569"/>
                    <a:pt x="0" y="921417"/>
                    <a:pt x="0" y="878054"/>
                  </a:cubicBezTo>
                  <a:lnTo>
                    <a:pt x="0" y="78515"/>
                  </a:lnTo>
                  <a:cubicBezTo>
                    <a:pt x="0" y="35152"/>
                    <a:pt x="35152" y="0"/>
                    <a:pt x="785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CD739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157030" cy="1080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5400000">
            <a:off x="14892887" y="3132173"/>
            <a:ext cx="2424125" cy="131808"/>
          </a:xfrm>
          <a:custGeom>
            <a:avLst/>
            <a:gdLst/>
            <a:ahLst/>
            <a:cxnLst/>
            <a:rect r="r" b="b" t="t" l="l"/>
            <a:pathLst>
              <a:path h="131808" w="2424125">
                <a:moveTo>
                  <a:pt x="0" y="0"/>
                </a:moveTo>
                <a:lnTo>
                  <a:pt x="2424125" y="0"/>
                </a:lnTo>
                <a:lnTo>
                  <a:pt x="2424125" y="131808"/>
                </a:lnTo>
                <a:lnTo>
                  <a:pt x="0" y="131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77023" b="-168175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5014898" y="2438244"/>
            <a:ext cx="2933245" cy="114156"/>
          </a:xfrm>
          <a:custGeom>
            <a:avLst/>
            <a:gdLst/>
            <a:ahLst/>
            <a:cxnLst/>
            <a:rect r="r" b="b" t="t" l="l"/>
            <a:pathLst>
              <a:path h="114156" w="2933245">
                <a:moveTo>
                  <a:pt x="0" y="0"/>
                </a:moveTo>
                <a:lnTo>
                  <a:pt x="2933245" y="0"/>
                </a:lnTo>
                <a:lnTo>
                  <a:pt x="2933245" y="114157"/>
                </a:lnTo>
                <a:lnTo>
                  <a:pt x="0" y="114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6297" b="-195726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15725222" y="3164902"/>
            <a:ext cx="2471932" cy="114156"/>
          </a:xfrm>
          <a:custGeom>
            <a:avLst/>
            <a:gdLst/>
            <a:ahLst/>
            <a:cxnLst/>
            <a:rect r="r" b="b" t="t" l="l"/>
            <a:pathLst>
              <a:path h="114156" w="2471932">
                <a:moveTo>
                  <a:pt x="0" y="0"/>
                </a:moveTo>
                <a:lnTo>
                  <a:pt x="2471932" y="0"/>
                </a:lnTo>
                <a:lnTo>
                  <a:pt x="2471932" y="114156"/>
                </a:lnTo>
                <a:lnTo>
                  <a:pt x="0" y="11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73600" b="-195726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39489" y="6980047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3" y="0"/>
                </a:lnTo>
                <a:lnTo>
                  <a:pt x="4734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2609950"/>
            <a:ext cx="13577781" cy="642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0"/>
              </a:lnSpc>
              <a:spcBef>
                <a:spcPct val="0"/>
              </a:spcBef>
            </a:pPr>
            <a:r>
              <a:rPr lang="en-US" sz="3029" spc="-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AI-Powered Personalized Tutor System for K-12 students is an all-inclusive and intelligent solution that meets the varied learning requirements of students of different ages and academic standards. Through the use of advanced machine learning models, retrieval-augmented generation (RAG), and large language models (LLMs), the system is able to efficiently automate four crucial tasks — forecasting student promotion, adjusting content difficulty according to the levels of the students, suggesting appropriate course material, and dynamically creating teaching content for improved understanding.</a:t>
            </a:r>
          </a:p>
          <a:p>
            <a:pPr algn="l">
              <a:lnSpc>
                <a:spcPts val="51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2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263682"/>
            <a:ext cx="4114800" cy="994618"/>
          </a:xfrm>
          <a:custGeom>
            <a:avLst/>
            <a:gdLst/>
            <a:ahLst/>
            <a:cxnLst/>
            <a:rect r="r" b="b" t="t" l="l"/>
            <a:pathLst>
              <a:path h="994618" w="4114800">
                <a:moveTo>
                  <a:pt x="0" y="0"/>
                </a:moveTo>
                <a:lnTo>
                  <a:pt x="4114800" y="0"/>
                </a:lnTo>
                <a:lnTo>
                  <a:pt x="4114800" y="994618"/>
                </a:lnTo>
                <a:lnTo>
                  <a:pt x="0" y="994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264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12337">
            <a:off x="12088507" y="5926697"/>
            <a:ext cx="8270521" cy="7353245"/>
          </a:xfrm>
          <a:custGeom>
            <a:avLst/>
            <a:gdLst/>
            <a:ahLst/>
            <a:cxnLst/>
            <a:rect r="r" b="b" t="t" l="l"/>
            <a:pathLst>
              <a:path h="7353245" w="8270521">
                <a:moveTo>
                  <a:pt x="0" y="0"/>
                </a:moveTo>
                <a:lnTo>
                  <a:pt x="8270521" y="0"/>
                </a:lnTo>
                <a:lnTo>
                  <a:pt x="8270521" y="7353245"/>
                </a:lnTo>
                <a:lnTo>
                  <a:pt x="0" y="7353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94286" y="8021575"/>
            <a:ext cx="3059016" cy="739417"/>
          </a:xfrm>
          <a:custGeom>
            <a:avLst/>
            <a:gdLst/>
            <a:ahLst/>
            <a:cxnLst/>
            <a:rect r="r" b="b" t="t" l="l"/>
            <a:pathLst>
              <a:path h="739417" w="3059016">
                <a:moveTo>
                  <a:pt x="0" y="0"/>
                </a:moveTo>
                <a:lnTo>
                  <a:pt x="3059016" y="0"/>
                </a:lnTo>
                <a:lnTo>
                  <a:pt x="3059016" y="739416"/>
                </a:lnTo>
                <a:lnTo>
                  <a:pt x="0" y="739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2641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082730" y="9258300"/>
            <a:ext cx="353140" cy="353140"/>
            <a:chOff x="0" y="0"/>
            <a:chExt cx="4064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17108" y="9258300"/>
            <a:ext cx="353140" cy="353140"/>
            <a:chOff x="0" y="0"/>
            <a:chExt cx="4064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cubicBezTo>
                    <a:pt x="90976" y="0"/>
                    <a:pt x="0" y="90976"/>
                    <a:pt x="0" y="203200"/>
                  </a:cubicBezTo>
                  <a:cubicBezTo>
                    <a:pt x="0" y="315424"/>
                    <a:pt x="90976" y="406400"/>
                    <a:pt x="203200" y="406400"/>
                  </a:cubicBezTo>
                  <a:cubicBezTo>
                    <a:pt x="315424" y="406400"/>
                    <a:pt x="406400" y="315424"/>
                    <a:pt x="406400" y="203200"/>
                  </a:cubicBezTo>
                  <a:cubicBezTo>
                    <a:pt x="406400" y="90976"/>
                    <a:pt x="315424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CD73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38100" y="-85725"/>
              <a:ext cx="330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06791" y="6097722"/>
            <a:ext cx="1469539" cy="1469539"/>
          </a:xfrm>
          <a:custGeom>
            <a:avLst/>
            <a:gdLst/>
            <a:ahLst/>
            <a:cxnLst/>
            <a:rect r="r" b="b" t="t" l="l"/>
            <a:pathLst>
              <a:path h="1469539" w="1469539">
                <a:moveTo>
                  <a:pt x="0" y="0"/>
                </a:moveTo>
                <a:lnTo>
                  <a:pt x="1469538" y="0"/>
                </a:lnTo>
                <a:lnTo>
                  <a:pt x="1469538" y="1469539"/>
                </a:lnTo>
                <a:lnTo>
                  <a:pt x="0" y="1469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99074" y="3486849"/>
            <a:ext cx="12405828" cy="144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9"/>
              </a:lnSpc>
              <a:spcBef>
                <a:spcPct val="0"/>
              </a:spcBef>
            </a:pPr>
            <a:r>
              <a:rPr lang="en-US" b="true" sz="842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THANKYOU!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0666865">
            <a:off x="-2142840" y="-1230188"/>
            <a:ext cx="5717475" cy="5083355"/>
          </a:xfrm>
          <a:custGeom>
            <a:avLst/>
            <a:gdLst/>
            <a:ahLst/>
            <a:cxnLst/>
            <a:rect r="r" b="b" t="t" l="l"/>
            <a:pathLst>
              <a:path h="5083355" w="5717475">
                <a:moveTo>
                  <a:pt x="0" y="0"/>
                </a:moveTo>
                <a:lnTo>
                  <a:pt x="5717475" y="0"/>
                </a:lnTo>
                <a:lnTo>
                  <a:pt x="5717475" y="5083355"/>
                </a:lnTo>
                <a:lnTo>
                  <a:pt x="0" y="5083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131701">
            <a:off x="-2296924" y="-3346241"/>
            <a:ext cx="5604927" cy="5827429"/>
          </a:xfrm>
          <a:custGeom>
            <a:avLst/>
            <a:gdLst/>
            <a:ahLst/>
            <a:cxnLst/>
            <a:rect r="r" b="b" t="t" l="l"/>
            <a:pathLst>
              <a:path h="5827429" w="5604927">
                <a:moveTo>
                  <a:pt x="0" y="0"/>
                </a:moveTo>
                <a:lnTo>
                  <a:pt x="5604928" y="0"/>
                </a:lnTo>
                <a:lnTo>
                  <a:pt x="5604928" y="5827429"/>
                </a:lnTo>
                <a:lnTo>
                  <a:pt x="0" y="5827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202677" y="3148037"/>
            <a:ext cx="570870" cy="2082166"/>
            <a:chOff x="0" y="0"/>
            <a:chExt cx="150353" cy="5483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0353" cy="548389"/>
            </a:xfrm>
            <a:custGeom>
              <a:avLst/>
              <a:gdLst/>
              <a:ahLst/>
              <a:cxnLst/>
              <a:rect r="r" b="b" t="t" l="l"/>
              <a:pathLst>
                <a:path h="548389" w="150353">
                  <a:moveTo>
                    <a:pt x="75176" y="0"/>
                  </a:moveTo>
                  <a:lnTo>
                    <a:pt x="75176" y="0"/>
                  </a:lnTo>
                  <a:cubicBezTo>
                    <a:pt x="95114" y="0"/>
                    <a:pt x="114236" y="7920"/>
                    <a:pt x="128334" y="22019"/>
                  </a:cubicBezTo>
                  <a:cubicBezTo>
                    <a:pt x="142432" y="36117"/>
                    <a:pt x="150353" y="55238"/>
                    <a:pt x="150353" y="75176"/>
                  </a:cubicBezTo>
                  <a:lnTo>
                    <a:pt x="150353" y="473213"/>
                  </a:lnTo>
                  <a:cubicBezTo>
                    <a:pt x="150353" y="514732"/>
                    <a:pt x="116695" y="548389"/>
                    <a:pt x="75176" y="548389"/>
                  </a:cubicBezTo>
                  <a:lnTo>
                    <a:pt x="75176" y="548389"/>
                  </a:lnTo>
                  <a:cubicBezTo>
                    <a:pt x="33658" y="548389"/>
                    <a:pt x="0" y="514732"/>
                    <a:pt x="0" y="473213"/>
                  </a:cubicBezTo>
                  <a:lnTo>
                    <a:pt x="0" y="75176"/>
                  </a:lnTo>
                  <a:cubicBezTo>
                    <a:pt x="0" y="33658"/>
                    <a:pt x="33658" y="0"/>
                    <a:pt x="75176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150353" cy="672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5400000">
            <a:off x="2890805" y="5371532"/>
            <a:ext cx="570870" cy="1005571"/>
            <a:chOff x="0" y="0"/>
            <a:chExt cx="150353" cy="2648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353" cy="264842"/>
            </a:xfrm>
            <a:custGeom>
              <a:avLst/>
              <a:gdLst/>
              <a:ahLst/>
              <a:cxnLst/>
              <a:rect r="r" b="b" t="t" l="l"/>
              <a:pathLst>
                <a:path h="264842" w="150353">
                  <a:moveTo>
                    <a:pt x="75176" y="0"/>
                  </a:moveTo>
                  <a:lnTo>
                    <a:pt x="75176" y="0"/>
                  </a:lnTo>
                  <a:cubicBezTo>
                    <a:pt x="95114" y="0"/>
                    <a:pt x="114236" y="7920"/>
                    <a:pt x="128334" y="22019"/>
                  </a:cubicBezTo>
                  <a:cubicBezTo>
                    <a:pt x="142432" y="36117"/>
                    <a:pt x="150353" y="55238"/>
                    <a:pt x="150353" y="75176"/>
                  </a:cubicBezTo>
                  <a:lnTo>
                    <a:pt x="150353" y="189665"/>
                  </a:lnTo>
                  <a:cubicBezTo>
                    <a:pt x="150353" y="231184"/>
                    <a:pt x="116695" y="264842"/>
                    <a:pt x="75176" y="264842"/>
                  </a:cubicBezTo>
                  <a:lnTo>
                    <a:pt x="75176" y="264842"/>
                  </a:lnTo>
                  <a:cubicBezTo>
                    <a:pt x="33658" y="264842"/>
                    <a:pt x="0" y="231184"/>
                    <a:pt x="0" y="189665"/>
                  </a:cubicBezTo>
                  <a:lnTo>
                    <a:pt x="0" y="75176"/>
                  </a:lnTo>
                  <a:cubicBezTo>
                    <a:pt x="0" y="33658"/>
                    <a:pt x="33658" y="0"/>
                    <a:pt x="75176" y="0"/>
                  </a:cubicBezTo>
                  <a:close/>
                </a:path>
              </a:pathLst>
            </a:custGeom>
            <a:solidFill>
              <a:srgbClr val="FCD73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150353" cy="388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353833" y="4290462"/>
            <a:ext cx="596224" cy="954816"/>
            <a:chOff x="0" y="0"/>
            <a:chExt cx="157030" cy="2514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7030" cy="251474"/>
            </a:xfrm>
            <a:custGeom>
              <a:avLst/>
              <a:gdLst/>
              <a:ahLst/>
              <a:cxnLst/>
              <a:rect r="r" b="b" t="t" l="l"/>
              <a:pathLst>
                <a:path h="251474" w="157030">
                  <a:moveTo>
                    <a:pt x="78515" y="0"/>
                  </a:moveTo>
                  <a:lnTo>
                    <a:pt x="78515" y="0"/>
                  </a:lnTo>
                  <a:cubicBezTo>
                    <a:pt x="121878" y="0"/>
                    <a:pt x="157030" y="35152"/>
                    <a:pt x="157030" y="78515"/>
                  </a:cubicBezTo>
                  <a:lnTo>
                    <a:pt x="157030" y="172959"/>
                  </a:lnTo>
                  <a:cubicBezTo>
                    <a:pt x="157030" y="216322"/>
                    <a:pt x="121878" y="251474"/>
                    <a:pt x="78515" y="251474"/>
                  </a:cubicBezTo>
                  <a:lnTo>
                    <a:pt x="78515" y="251474"/>
                  </a:lnTo>
                  <a:cubicBezTo>
                    <a:pt x="35152" y="251474"/>
                    <a:pt x="0" y="216322"/>
                    <a:pt x="0" y="172959"/>
                  </a:cubicBezTo>
                  <a:lnTo>
                    <a:pt x="0" y="78515"/>
                  </a:lnTo>
                  <a:cubicBezTo>
                    <a:pt x="0" y="35152"/>
                    <a:pt x="35152" y="0"/>
                    <a:pt x="785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CD73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23825"/>
              <a:ext cx="157030" cy="375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5400000">
            <a:off x="2269705" y="3666258"/>
            <a:ext cx="2524662" cy="816663"/>
          </a:xfrm>
          <a:custGeom>
            <a:avLst/>
            <a:gdLst/>
            <a:ahLst/>
            <a:cxnLst/>
            <a:rect r="r" b="b" t="t" l="l"/>
            <a:pathLst>
              <a:path h="816663" w="2524662">
                <a:moveTo>
                  <a:pt x="0" y="0"/>
                </a:moveTo>
                <a:lnTo>
                  <a:pt x="2524662" y="0"/>
                </a:lnTo>
                <a:lnTo>
                  <a:pt x="2524662" y="816664"/>
                </a:lnTo>
                <a:lnTo>
                  <a:pt x="0" y="816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0141" b="-13710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663076" y="1511526"/>
            <a:ext cx="596224" cy="3631974"/>
            <a:chOff x="0" y="0"/>
            <a:chExt cx="157030" cy="9565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7030" cy="956569"/>
            </a:xfrm>
            <a:custGeom>
              <a:avLst/>
              <a:gdLst/>
              <a:ahLst/>
              <a:cxnLst/>
              <a:rect r="r" b="b" t="t" l="l"/>
              <a:pathLst>
                <a:path h="956569" w="157030">
                  <a:moveTo>
                    <a:pt x="78515" y="0"/>
                  </a:moveTo>
                  <a:lnTo>
                    <a:pt x="78515" y="0"/>
                  </a:lnTo>
                  <a:cubicBezTo>
                    <a:pt x="121878" y="0"/>
                    <a:pt x="157030" y="35152"/>
                    <a:pt x="157030" y="78515"/>
                  </a:cubicBezTo>
                  <a:lnTo>
                    <a:pt x="157030" y="878054"/>
                  </a:lnTo>
                  <a:cubicBezTo>
                    <a:pt x="157030" y="921417"/>
                    <a:pt x="121878" y="956569"/>
                    <a:pt x="78515" y="956569"/>
                  </a:cubicBezTo>
                  <a:lnTo>
                    <a:pt x="78515" y="956569"/>
                  </a:lnTo>
                  <a:cubicBezTo>
                    <a:pt x="35152" y="956569"/>
                    <a:pt x="0" y="921417"/>
                    <a:pt x="0" y="878054"/>
                  </a:cubicBezTo>
                  <a:lnTo>
                    <a:pt x="0" y="78515"/>
                  </a:lnTo>
                  <a:cubicBezTo>
                    <a:pt x="0" y="35152"/>
                    <a:pt x="35152" y="0"/>
                    <a:pt x="785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CD739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23825"/>
              <a:ext cx="157030" cy="1080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5400000">
            <a:off x="14892887" y="3132173"/>
            <a:ext cx="2424125" cy="131808"/>
          </a:xfrm>
          <a:custGeom>
            <a:avLst/>
            <a:gdLst/>
            <a:ahLst/>
            <a:cxnLst/>
            <a:rect r="r" b="b" t="t" l="l"/>
            <a:pathLst>
              <a:path h="131808" w="2424125">
                <a:moveTo>
                  <a:pt x="0" y="0"/>
                </a:moveTo>
                <a:lnTo>
                  <a:pt x="2424125" y="0"/>
                </a:lnTo>
                <a:lnTo>
                  <a:pt x="2424125" y="131808"/>
                </a:lnTo>
                <a:lnTo>
                  <a:pt x="0" y="131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77023" b="-1681753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5400000">
            <a:off x="15014898" y="2438244"/>
            <a:ext cx="2933245" cy="114156"/>
          </a:xfrm>
          <a:custGeom>
            <a:avLst/>
            <a:gdLst/>
            <a:ahLst/>
            <a:cxnLst/>
            <a:rect r="r" b="b" t="t" l="l"/>
            <a:pathLst>
              <a:path h="114156" w="2933245">
                <a:moveTo>
                  <a:pt x="0" y="0"/>
                </a:moveTo>
                <a:lnTo>
                  <a:pt x="2933245" y="0"/>
                </a:lnTo>
                <a:lnTo>
                  <a:pt x="2933245" y="114157"/>
                </a:lnTo>
                <a:lnTo>
                  <a:pt x="0" y="114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6297" b="-1957264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5400000">
            <a:off x="15725222" y="3164902"/>
            <a:ext cx="2471932" cy="114156"/>
          </a:xfrm>
          <a:custGeom>
            <a:avLst/>
            <a:gdLst/>
            <a:ahLst/>
            <a:cxnLst/>
            <a:rect r="r" b="b" t="t" l="l"/>
            <a:pathLst>
              <a:path h="114156" w="2471932">
                <a:moveTo>
                  <a:pt x="0" y="0"/>
                </a:moveTo>
                <a:lnTo>
                  <a:pt x="2471932" y="0"/>
                </a:lnTo>
                <a:lnTo>
                  <a:pt x="2471932" y="114156"/>
                </a:lnTo>
                <a:lnTo>
                  <a:pt x="0" y="11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73600" b="-195726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DAGjxDLnmbk</dc:identifier>
  <dcterms:modified xsi:type="dcterms:W3CDTF">2011-08-01T06:04:30Z</dcterms:modified>
  <cp:revision>1</cp:revision>
  <dc:title>AI-POWERED PERSONAL TUTOR: A SCALABLE, ADAPTIVE LEARNING SYSTEM FOR ENHANCED STUDENT ENGAGEMENT</dc:title>
</cp:coreProperties>
</file>